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5" r:id="rId12"/>
    <p:sldId id="266" r:id="rId13"/>
    <p:sldId id="264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25/12/1439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100" name="Picture 4" descr="CalifSierraSuns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-269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69" name="WordArt 9"/>
          <p:cNvSpPr>
            <a:spLocks noChangeArrowheads="1" noChangeShapeType="1" noTextEdit="1"/>
          </p:cNvSpPr>
          <p:nvPr/>
        </p:nvSpPr>
        <p:spPr bwMode="auto">
          <a:xfrm>
            <a:off x="609600" y="2133600"/>
            <a:ext cx="7921625" cy="241935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 rtl="1"/>
            <a:r>
              <a:rPr lang="ar-EG" sz="8000" b="1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MCQ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42918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1- Epithelium :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 a- they line body surfaces                   b- they are vascular             c- they have basal lamina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d- they contain relatively large amounts of intercellular substance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e-both </a:t>
            </a:r>
            <a:r>
              <a:rPr kumimoji="0" lang="en-US" altLang="zh-CN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a&amp;c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.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2- Epithelium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a-is composed of cells and few fibers                                                               b-contains blood capillaries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c-has many functions depending on its site                                                   d-can not regenerate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e-provides support for organs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3-  The general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characteristics of epithelial cells are all the following except: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 a-intercellular substance is nearly absent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 b-  all the  cells in the basal layer are resting on a basement membrane.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c-  nerve fibers and blood vessels can pass within epithelial cells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d-  endoderm, ectoderm and  mesoderm can share in formation of epithelium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raditional Arabic" pitchFamily="18" charset="-78"/>
              </a:rPr>
              <a:t>   e-  most epithelial cells have the ability of regeneration</a:t>
            </a:r>
          </a:p>
          <a:p>
            <a:pPr algn="l" rtl="0"/>
            <a:r>
              <a:rPr lang="en-US" sz="2400" b="1" dirty="0" smtClean="0"/>
              <a:t>- Basement membrane :</a:t>
            </a:r>
            <a:endParaRPr lang="en-US" sz="2400" dirty="0" smtClean="0"/>
          </a:p>
          <a:p>
            <a:pPr algn="l" rtl="0"/>
            <a:r>
              <a:rPr lang="en-US" sz="2400" dirty="0" smtClean="0"/>
              <a:t>a- Consists of a single layer of flattened cells.                                                        b- Contain type I collagen fibers . </a:t>
            </a:r>
          </a:p>
          <a:p>
            <a:pPr algn="l" rtl="0"/>
            <a:r>
              <a:rPr lang="en-US" sz="2400" dirty="0" smtClean="0"/>
              <a:t>c- A cellular.                                                                                                                  d- can be demonstrated by PAS .               e- both b &amp; d</a:t>
            </a:r>
          </a:p>
          <a:p>
            <a:pPr algn="l" rtl="0"/>
            <a:r>
              <a:rPr lang="en-US" sz="20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Traditional Arabic" pitchFamily="18" charset="-78"/>
            </a:endParaRPr>
          </a:p>
          <a:p>
            <a:pPr algn="l" rtl="0"/>
            <a:r>
              <a:rPr lang="en-US" sz="2000" dirty="0" smtClean="0"/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Epithelium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71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By</a:t>
            </a:r>
          </a:p>
          <a:p>
            <a:pPr algn="ctr">
              <a:buNone/>
            </a:pPr>
            <a:r>
              <a:rPr lang="en-US" dirty="0" smtClean="0"/>
              <a:t> Dr: Doha Saber Mohamed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848600" cy="1143000"/>
          </a:xfrm>
          <a:solidFill>
            <a:schemeClr val="accent1">
              <a:lumMod val="75000"/>
              <a:alpha val="47000"/>
            </a:schemeClr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/>
          <a:lstStyle/>
          <a:p>
            <a:r>
              <a:rPr lang="en-US" sz="3200" b="1" dirty="0" smtClean="0"/>
              <a:t>Characteristic features and basement membrane  </a:t>
            </a:r>
            <a:endParaRPr lang="en-US" sz="3200" i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51054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Closely </a:t>
            </a: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packed cells with little extracellular material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Many cell junctions </a:t>
            </a: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often provide secure attachment.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Cells sit on basement membrane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Apical (upper) free surface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Basal surface against basement membrane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A vascular---without blood vessels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nutrients and waste must move by diffusion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Good nerve supply</a:t>
            </a:r>
          </a:p>
          <a:p>
            <a:pPr algn="l" rtl="0">
              <a:lnSpc>
                <a:spcPct val="90000"/>
              </a:lnSpc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Rapid cell division (high mitotic rate)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Functions</a:t>
            </a:r>
          </a:p>
          <a:p>
            <a:pPr lvl="1" algn="l" rtl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FF66"/>
                </a:solidFill>
                <a:latin typeface="Arial" pitchFamily="34" charset="0"/>
              </a:rPr>
              <a:t>protection, filtration, lubrication, secretion, digestion, absorption, transportation, excretion, sensory reception, and reproduction.</a:t>
            </a:r>
          </a:p>
          <a:p>
            <a:pPr algn="l" rtl="0">
              <a:lnSpc>
                <a:spcPct val="90000"/>
              </a:lnSpc>
              <a:buNone/>
            </a:pPr>
            <a:endParaRPr lang="en-US" sz="2400" dirty="0">
              <a:solidFill>
                <a:srgbClr val="FFFF66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Arial" pitchFamily="34" charset="0"/>
              </a:rPr>
              <a:t>Types of Epithelium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257800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Covering and lining epithelium</a:t>
            </a:r>
          </a:p>
          <a:p>
            <a:pPr lvl="1" algn="l" rtl="0"/>
            <a:r>
              <a:rPr lang="en-US" dirty="0">
                <a:solidFill>
                  <a:srgbClr val="FFFF66"/>
                </a:solidFill>
                <a:latin typeface="Arial" pitchFamily="34" charset="0"/>
              </a:rPr>
              <a:t>epidermis of skin</a:t>
            </a:r>
          </a:p>
          <a:p>
            <a:pPr lvl="1" algn="l" rtl="0"/>
            <a:r>
              <a:rPr lang="en-US" dirty="0">
                <a:solidFill>
                  <a:srgbClr val="FFFF66"/>
                </a:solidFill>
                <a:latin typeface="Arial" pitchFamily="34" charset="0"/>
              </a:rPr>
              <a:t>lining of blood vessels and ducts</a:t>
            </a:r>
          </a:p>
          <a:p>
            <a:pPr lvl="1" algn="l" rtl="0"/>
            <a:r>
              <a:rPr lang="en-US" dirty="0">
                <a:solidFill>
                  <a:srgbClr val="FFFF66"/>
                </a:solidFill>
                <a:latin typeface="Arial" pitchFamily="34" charset="0"/>
              </a:rPr>
              <a:t>lining respiratory, reproductive, urinary &amp; GI tract</a:t>
            </a:r>
          </a:p>
          <a:p>
            <a:pPr algn="l" rtl="0"/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Glandular epithelium</a:t>
            </a:r>
          </a:p>
          <a:p>
            <a:pPr lvl="1" algn="l" rtl="0"/>
            <a:r>
              <a:rPr lang="en-US" dirty="0" smtClean="0">
                <a:solidFill>
                  <a:srgbClr val="FFFF66"/>
                </a:solidFill>
                <a:latin typeface="Arial" pitchFamily="34" charset="0"/>
              </a:rPr>
              <a:t>thyroid</a:t>
            </a:r>
            <a:r>
              <a:rPr lang="en-US" dirty="0">
                <a:solidFill>
                  <a:srgbClr val="FFFF66"/>
                </a:solidFill>
                <a:latin typeface="Arial" pitchFamily="34" charset="0"/>
              </a:rPr>
              <a:t>, adrenal, and sweat </a:t>
            </a:r>
            <a:r>
              <a:rPr lang="en-US" dirty="0" smtClean="0">
                <a:solidFill>
                  <a:srgbClr val="FFFF66"/>
                </a:solidFill>
                <a:latin typeface="Arial" pitchFamily="34" charset="0"/>
              </a:rPr>
              <a:t>gland</a:t>
            </a:r>
          </a:p>
          <a:p>
            <a:pPr algn="l" rtl="0"/>
            <a:r>
              <a:rPr lang="en-US" dirty="0" err="1" smtClean="0">
                <a:solidFill>
                  <a:srgbClr val="FFFF66"/>
                </a:solidFill>
                <a:latin typeface="Arial" pitchFamily="34" charset="0"/>
              </a:rPr>
              <a:t>Neuroepithelium</a:t>
            </a:r>
            <a:endParaRPr lang="en-US" dirty="0" smtClean="0">
              <a:solidFill>
                <a:srgbClr val="FFFF66"/>
              </a:solidFill>
              <a:latin typeface="Arial" pitchFamily="34" charset="0"/>
            </a:endParaRPr>
          </a:p>
          <a:p>
            <a:pPr algn="l" rtl="0"/>
            <a:r>
              <a:rPr lang="en-US" dirty="0" smtClean="0">
                <a:solidFill>
                  <a:srgbClr val="FFFF66"/>
                </a:solidFill>
                <a:latin typeface="Arial" pitchFamily="34" charset="0"/>
              </a:rPr>
              <a:t>Germinal epithelium  </a:t>
            </a:r>
          </a:p>
          <a:p>
            <a:pPr algn="l" rtl="0"/>
            <a:endParaRPr lang="en-US" dirty="0">
              <a:solidFill>
                <a:srgbClr val="FFFF66"/>
              </a:solidFill>
              <a:latin typeface="Arial" pitchFamily="34" charset="0"/>
            </a:endParaRPr>
          </a:p>
          <a:p>
            <a:pPr lvl="1" algn="l" rtl="0"/>
            <a:endParaRPr lang="en-US" dirty="0">
              <a:solidFill>
                <a:srgbClr val="FFFF66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pitheli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04800"/>
            <a:ext cx="4997450" cy="5943600"/>
          </a:xfrm>
          <a:prstGeom prst="rect">
            <a:avLst/>
          </a:prstGeom>
          <a:noFill/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3429000" cy="339725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 dirty="0">
                <a:solidFill>
                  <a:srgbClr val="FFFF66"/>
                </a:solidFill>
              </a:rPr>
              <a:t>Typical Arrangement </a:t>
            </a:r>
          </a:p>
          <a:p>
            <a:pPr algn="l"/>
            <a:r>
              <a:rPr lang="en-US" sz="3600" b="1" dirty="0">
                <a:solidFill>
                  <a:srgbClr val="FFFF66"/>
                </a:solidFill>
              </a:rPr>
              <a:t>of Epithelial Tissue and its Basement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.A\Desktop\epithelium\47729528_m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1143000" y="257811"/>
            <a:ext cx="6781800" cy="6414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basement membrane stained rink"/>
          <p:cNvPicPr>
            <a:picLocks noChangeAspect="1" noChangeArrowheads="1"/>
          </p:cNvPicPr>
          <p:nvPr/>
        </p:nvPicPr>
        <p:blipFill>
          <a:blip r:embed="rId2"/>
          <a:srcRect l="8333" t="8824" b="11765"/>
          <a:stretch>
            <a:fillRect/>
          </a:stretch>
        </p:blipFill>
        <p:spPr bwMode="auto">
          <a:xfrm>
            <a:off x="0" y="1759527"/>
            <a:ext cx="9144000" cy="4488873"/>
          </a:xfrm>
          <a:prstGeom prst="rect">
            <a:avLst/>
          </a:prstGeo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105400" y="5638800"/>
            <a:ext cx="339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/>
              <a:t>Basement membrane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8982075" cy="120015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FF66"/>
                </a:solidFill>
              </a:rPr>
              <a:t>Typical Microscopic View of Epithelial Cells </a:t>
            </a:r>
          </a:p>
          <a:p>
            <a:r>
              <a:rPr lang="en-US" sz="3600" b="1">
                <a:solidFill>
                  <a:srgbClr val="FFFF66"/>
                </a:solidFill>
              </a:rPr>
              <a:t>and its Basement Membrane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410200" y="5181600"/>
            <a:ext cx="301625" cy="612775"/>
          </a:xfrm>
          <a:prstGeom prst="upArrow">
            <a:avLst>
              <a:gd name="adj1" fmla="val 50000"/>
              <a:gd name="adj2" fmla="val 507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.A\Desktop\epithelium\c_fig11_1_l.gif"/>
          <p:cNvPicPr>
            <a:picLocks noChangeAspect="1" noChangeArrowheads="1"/>
          </p:cNvPicPr>
          <p:nvPr/>
        </p:nvPicPr>
        <p:blipFill>
          <a:blip r:embed="rId2"/>
          <a:srcRect l="12857" t="10000" r="12857" b="11905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7772400" cy="1470025"/>
          </a:xfrm>
        </p:spPr>
        <p:txBody>
          <a:bodyPr/>
          <a:lstStyle/>
          <a:p>
            <a:r>
              <a:rPr lang="en-US" dirty="0" smtClean="0"/>
              <a:t>Function of  basement membrane </a:t>
            </a:r>
            <a:endParaRPr lang="ar-EG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1-Mechanical support to the epithelial cells.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2-In case of injury, it acts as a substrate that guides the migration of new cells from the margins of the wound to restore epithelial continuity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3-Act as a molecular sieve or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ultrafilter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as in the basement membrane of 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glomeruli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the kidney.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4-It regulates exchanges of macromolecules between C.T. and other tissues.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5-It influences the cell polarity, regulates cell proliferation and   differentiation, influences cell metabolism and organizes the proteins in adjacent plasma membrane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413</Words>
  <PresentationFormat>عرض على الشاشة (3:4)‏</PresentationFormat>
  <Paragraphs>57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Epithelium </vt:lpstr>
      <vt:lpstr>Characteristic features and basement membrane  </vt:lpstr>
      <vt:lpstr>Types of Epithelium</vt:lpstr>
      <vt:lpstr>الشريحة 5</vt:lpstr>
      <vt:lpstr>الشريحة 6</vt:lpstr>
      <vt:lpstr>الشريحة 7</vt:lpstr>
      <vt:lpstr>الشريحة 8</vt:lpstr>
      <vt:lpstr>Function of  basement membrane </vt:lpstr>
      <vt:lpstr>MCQ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B.A</dc:creator>
  <cp:lastModifiedBy>B.A</cp:lastModifiedBy>
  <cp:revision>4</cp:revision>
  <dcterms:created xsi:type="dcterms:W3CDTF">2018-09-05T13:32:30Z</dcterms:created>
  <dcterms:modified xsi:type="dcterms:W3CDTF">2018-09-05T20:59:45Z</dcterms:modified>
</cp:coreProperties>
</file>